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935" r:id="rId4"/>
  </p:sldMasterIdLst>
  <p:notesMasterIdLst>
    <p:notesMasterId r:id="rId20"/>
  </p:notesMasterIdLst>
  <p:handoutMasterIdLst>
    <p:handoutMasterId r:id="rId21"/>
  </p:handoutMasterIdLst>
  <p:sldIdLst>
    <p:sldId id="385" r:id="rId5"/>
    <p:sldId id="404" r:id="rId6"/>
    <p:sldId id="405" r:id="rId7"/>
    <p:sldId id="406" r:id="rId8"/>
    <p:sldId id="407" r:id="rId9"/>
    <p:sldId id="408" r:id="rId10"/>
    <p:sldId id="409" r:id="rId11"/>
    <p:sldId id="410" r:id="rId12"/>
    <p:sldId id="411" r:id="rId13"/>
    <p:sldId id="412" r:id="rId14"/>
    <p:sldId id="413" r:id="rId15"/>
    <p:sldId id="414" r:id="rId16"/>
    <p:sldId id="416" r:id="rId17"/>
    <p:sldId id="415" r:id="rId18"/>
    <p:sldId id="393" r:id="rId19"/>
  </p:sldIdLst>
  <p:sldSz cx="12188825" cy="6858000"/>
  <p:notesSz cx="7010400" cy="9296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 xmlns="">
        <p15:guide id="2" pos="282">
          <p15:clr>
            <a:srgbClr val="A4A3A4"/>
          </p15:clr>
        </p15:guide>
        <p15:guide id="3" orient="horz" pos="7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928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Paul Messina" initials="PCM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FBDA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89319" autoAdjust="0"/>
  </p:normalViewPr>
  <p:slideViewPr>
    <p:cSldViewPr snapToGrid="0" showGuides="1">
      <p:cViewPr varScale="1">
        <p:scale>
          <a:sx n="80" d="100"/>
          <a:sy n="80" d="100"/>
        </p:scale>
        <p:origin x="-76" y="-188"/>
      </p:cViewPr>
      <p:guideLst>
        <p:guide orient="horz" pos="768"/>
        <p:guide pos="28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howGuides="1">
      <p:cViewPr varScale="1">
        <p:scale>
          <a:sx n="55" d="100"/>
          <a:sy n="55" d="100"/>
        </p:scale>
        <p:origin x="-1472" y="-64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842F42-2CE9-4E35-95C1-410DC08A50B1}" type="datetimeFigureOut">
              <a:rPr lang="en-US" smtClean="0"/>
              <a:t>2/3/2020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F2E89A-4FDF-4617-8DDF-BE2769EE82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26193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282904-F315-4730-8D91-37D99E141A6F}" type="datetimeFigureOut">
              <a:rPr lang="en-US" smtClean="0"/>
              <a:t>2/3/2020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7988" y="696913"/>
            <a:ext cx="6194425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16425"/>
            <a:ext cx="5607050" cy="418306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E672D7-8E2D-4611-973D-F4591A707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3578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 userDrawn="1"/>
        </p:nvSpPr>
        <p:spPr>
          <a:xfrm>
            <a:off x="8305800" y="5921829"/>
            <a:ext cx="3883025" cy="936171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365760" y="411480"/>
            <a:ext cx="6962455" cy="510909"/>
          </a:xfrm>
        </p:spPr>
        <p:txBody>
          <a:bodyPr/>
          <a:lstStyle>
            <a:lvl1pPr algn="l">
              <a:defRPr sz="32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365760" y="1903575"/>
            <a:ext cx="6962456" cy="2778498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56801" y="4458940"/>
            <a:ext cx="3047137" cy="1389960"/>
          </a:xfrm>
          <a:prstGeom prst="rect">
            <a:avLst/>
          </a:prstGeom>
        </p:spPr>
      </p:pic>
      <p:grpSp>
        <p:nvGrpSpPr>
          <p:cNvPr id="13" name="Group 12"/>
          <p:cNvGrpSpPr/>
          <p:nvPr userDrawn="1"/>
        </p:nvGrpSpPr>
        <p:grpSpPr>
          <a:xfrm>
            <a:off x="-4595" y="6002316"/>
            <a:ext cx="12198096" cy="27432"/>
            <a:chOff x="-9675" y="6830568"/>
            <a:chExt cx="9176303" cy="27432"/>
          </a:xfrm>
        </p:grpSpPr>
        <p:sp>
          <p:nvSpPr>
            <p:cNvPr id="14" name="Rectangle 13"/>
            <p:cNvSpPr/>
            <p:nvPr userDrawn="1"/>
          </p:nvSpPr>
          <p:spPr>
            <a:xfrm>
              <a:off x="5529226" y="6830568"/>
              <a:ext cx="3637402" cy="2743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5" name="Rectangle 14"/>
            <p:cNvSpPr/>
            <p:nvPr userDrawn="1"/>
          </p:nvSpPr>
          <p:spPr>
            <a:xfrm>
              <a:off x="-9675" y="6830568"/>
              <a:ext cx="5542707" cy="27432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</p:grp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46465" y="6234272"/>
            <a:ext cx="2588698" cy="43083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5845" y="6219281"/>
            <a:ext cx="1469261" cy="460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263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411480"/>
            <a:ext cx="11372473" cy="510909"/>
          </a:xfrm>
        </p:spPr>
        <p:txBody>
          <a:bodyPr anchor="t" anchorCtr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760" y="1475740"/>
            <a:ext cx="11369809" cy="4047778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2725" indent="-222250">
              <a:buFont typeface="Arial" panose="020B0604020202020204" pitchFamily="34" charset="0"/>
              <a:buChar char="•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092206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410602"/>
            <a:ext cx="11375136" cy="87782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760" y="1553612"/>
            <a:ext cx="5588582" cy="821190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760" y="2379194"/>
            <a:ext cx="5588582" cy="337322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 marL="1482725" indent="-222250">
              <a:buFont typeface="Arial" panose="020B0604020202020204" pitchFamily="34" charset="0"/>
              <a:buChar char="•"/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1755" y="1553612"/>
            <a:ext cx="5531934" cy="821190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1755" y="2379194"/>
            <a:ext cx="5531934" cy="337322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 marL="1482725" indent="-222250"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48649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411480"/>
            <a:ext cx="11375136" cy="87782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121090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 userDrawn="1"/>
        </p:nvSpPr>
        <p:spPr>
          <a:xfrm>
            <a:off x="8305800" y="5921829"/>
            <a:ext cx="3883025" cy="936171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365760" y="411480"/>
            <a:ext cx="6962455" cy="510909"/>
          </a:xfrm>
        </p:spPr>
        <p:txBody>
          <a:bodyPr/>
          <a:lstStyle>
            <a:lvl1pPr algn="l">
              <a:defRPr sz="32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56801" y="4458940"/>
            <a:ext cx="3047137" cy="1389960"/>
          </a:xfrm>
          <a:prstGeom prst="rect">
            <a:avLst/>
          </a:prstGeom>
        </p:spPr>
      </p:pic>
      <p:grpSp>
        <p:nvGrpSpPr>
          <p:cNvPr id="13" name="Group 12"/>
          <p:cNvGrpSpPr/>
          <p:nvPr userDrawn="1"/>
        </p:nvGrpSpPr>
        <p:grpSpPr>
          <a:xfrm>
            <a:off x="-4595" y="6002316"/>
            <a:ext cx="12198096" cy="27432"/>
            <a:chOff x="-9675" y="6830568"/>
            <a:chExt cx="9176303" cy="27432"/>
          </a:xfrm>
        </p:grpSpPr>
        <p:sp>
          <p:nvSpPr>
            <p:cNvPr id="14" name="Rectangle 13"/>
            <p:cNvSpPr/>
            <p:nvPr userDrawn="1"/>
          </p:nvSpPr>
          <p:spPr>
            <a:xfrm>
              <a:off x="5529226" y="6830568"/>
              <a:ext cx="3637402" cy="2743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5" name="Rectangle 14"/>
            <p:cNvSpPr/>
            <p:nvPr userDrawn="1"/>
          </p:nvSpPr>
          <p:spPr>
            <a:xfrm>
              <a:off x="-9675" y="6830568"/>
              <a:ext cx="5542707" cy="27432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1" name="Group 10"/>
          <p:cNvGrpSpPr/>
          <p:nvPr userDrawn="1"/>
        </p:nvGrpSpPr>
        <p:grpSpPr>
          <a:xfrm>
            <a:off x="-4595" y="4272576"/>
            <a:ext cx="12198096" cy="27432"/>
            <a:chOff x="-9675" y="6830568"/>
            <a:chExt cx="9176303" cy="27432"/>
          </a:xfrm>
        </p:grpSpPr>
        <p:sp>
          <p:nvSpPr>
            <p:cNvPr id="18" name="Rectangle 17"/>
            <p:cNvSpPr/>
            <p:nvPr userDrawn="1"/>
          </p:nvSpPr>
          <p:spPr>
            <a:xfrm>
              <a:off x="5529226" y="6830568"/>
              <a:ext cx="3637402" cy="2743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9" name="Rectangle 18"/>
            <p:cNvSpPr/>
            <p:nvPr userDrawn="1"/>
          </p:nvSpPr>
          <p:spPr>
            <a:xfrm>
              <a:off x="-9675" y="6830568"/>
              <a:ext cx="5542707" cy="27432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542716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411480"/>
            <a:ext cx="11375136" cy="87782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988677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365760" y="411480"/>
            <a:ext cx="11376442" cy="5109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65760" y="1496066"/>
            <a:ext cx="11376442" cy="40409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36773" y="6076497"/>
            <a:ext cx="2366963" cy="640080"/>
          </a:xfrm>
          <a:prstGeom prst="rect">
            <a:avLst/>
          </a:prstGeom>
        </p:spPr>
      </p:pic>
      <p:grpSp>
        <p:nvGrpSpPr>
          <p:cNvPr id="15" name="Group 14"/>
          <p:cNvGrpSpPr/>
          <p:nvPr userDrawn="1"/>
        </p:nvGrpSpPr>
        <p:grpSpPr>
          <a:xfrm>
            <a:off x="-4595" y="6830568"/>
            <a:ext cx="12198096" cy="27432"/>
            <a:chOff x="-9675" y="6830568"/>
            <a:chExt cx="9176303" cy="27432"/>
          </a:xfrm>
        </p:grpSpPr>
        <p:sp>
          <p:nvSpPr>
            <p:cNvPr id="16" name="Rectangle 15"/>
            <p:cNvSpPr/>
            <p:nvPr userDrawn="1"/>
          </p:nvSpPr>
          <p:spPr>
            <a:xfrm>
              <a:off x="5529226" y="6830568"/>
              <a:ext cx="3637402" cy="2743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-9675" y="6830568"/>
              <a:ext cx="5542707" cy="27432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8" name="Rectangle 6"/>
          <p:cNvSpPr>
            <a:spLocks noChangeArrowheads="1"/>
          </p:cNvSpPr>
          <p:nvPr userDrawn="1"/>
        </p:nvSpPr>
        <p:spPr bwMode="auto">
          <a:xfrm flipH="1">
            <a:off x="163375" y="6513051"/>
            <a:ext cx="2103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10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pPr algn="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1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Rectangle 256"/>
          <p:cNvSpPr txBox="1">
            <a:spLocks noChangeArrowheads="1"/>
          </p:cNvSpPr>
          <p:nvPr userDrawn="1"/>
        </p:nvSpPr>
        <p:spPr>
          <a:xfrm>
            <a:off x="363829" y="6477000"/>
            <a:ext cx="2895600" cy="182562"/>
          </a:xfrm>
          <a:prstGeom prst="rect">
            <a:avLst/>
          </a:prstGeom>
          <a:ln/>
        </p:spPr>
        <p:txBody>
          <a:bodyPr anchor="ctr"/>
          <a:lstStyle/>
          <a:p>
            <a:pPr algn="l"/>
            <a:r>
              <a:rPr lang="en-US" sz="1000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Exascale</a:t>
            </a:r>
            <a:r>
              <a:rPr lang="en-US" sz="10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Computing Project</a:t>
            </a:r>
          </a:p>
        </p:txBody>
      </p:sp>
    </p:spTree>
    <p:extLst>
      <p:ext uri="{BB962C8B-B14F-4D97-AF65-F5344CB8AC3E}">
        <p14:creationId xmlns:p14="http://schemas.microsoft.com/office/powerpoint/2010/main" val="20818481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9" r:id="rId1"/>
    <p:sldLayoutId id="2147483937" r:id="rId2"/>
    <p:sldLayoutId id="2147483939" r:id="rId3"/>
    <p:sldLayoutId id="2147483940" r:id="rId4"/>
    <p:sldLayoutId id="2147483950" r:id="rId5"/>
    <p:sldLayoutId id="2147483941" r:id="rId6"/>
  </p:sldLayoutIdLst>
  <p:hf hdr="0" ftr="0" dt="0"/>
  <p:txStyles>
    <p:titleStyle>
      <a:lvl1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200" b="1" kern="1200" baseline="0">
          <a:solidFill>
            <a:schemeClr val="tx1"/>
          </a:solidFill>
          <a:latin typeface="+mn-lt"/>
          <a:ea typeface="+mj-ea"/>
          <a:cs typeface="+mj-cs"/>
        </a:defRPr>
      </a:lvl1pPr>
      <a:lvl2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2pPr>
      <a:lvl3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3pPr>
      <a:lvl4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4pPr>
      <a:lvl5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5pPr>
      <a:lvl6pPr marL="4572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6pPr>
      <a:lvl7pPr marL="9144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7pPr>
      <a:lvl8pPr marL="13716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8pPr>
      <a:lvl9pPr marL="18288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9pPr>
    </p:titleStyle>
    <p:bodyStyle>
      <a:lvl1pPr marL="230188" indent="-230188" algn="l" rtl="0" eaLnBrk="1" fontAlgn="base" hangingPunct="1">
        <a:lnSpc>
          <a:spcPct val="90000"/>
        </a:lnSpc>
        <a:spcBef>
          <a:spcPts val="1400"/>
        </a:spcBef>
        <a:spcAft>
          <a:spcPct val="0"/>
        </a:spcAft>
        <a:buClr>
          <a:schemeClr val="tx1"/>
        </a:buClr>
        <a:buFont typeface="Arial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25475" indent="-279400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1"/>
        </a:buClr>
        <a:buFont typeface="Arial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3018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1"/>
        </a:buClr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144588" indent="-17303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1"/>
        </a:buClr>
        <a:buFont typeface="Arial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482725" indent="-222250" algn="l" rtl="0" eaLnBrk="1" fontAlgn="base" hangingPunct="1">
        <a:lnSpc>
          <a:spcPct val="90000"/>
        </a:lnSpc>
        <a:spcBef>
          <a:spcPts val="600"/>
        </a:spcBef>
        <a:spcAft>
          <a:spcPct val="0"/>
        </a:spcAft>
        <a:buClr>
          <a:schemeClr val="tx1"/>
        </a:buClr>
        <a:buFont typeface="Arial" charset="0"/>
        <a:buChar char="»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ExascaleProject.org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exascaleproject.org/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6.tiff"/><Relationship Id="rId7" Type="http://schemas.openxmlformats.org/officeDocument/2006/relationships/image" Target="../media/image10.tiff"/><Relationship Id="rId12" Type="http://schemas.openxmlformats.org/officeDocument/2006/relationships/image" Target="../media/image15.png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tiff"/><Relationship Id="rId11" Type="http://schemas.openxmlformats.org/officeDocument/2006/relationships/image" Target="../media/image14.png"/><Relationship Id="rId5" Type="http://schemas.openxmlformats.org/officeDocument/2006/relationships/image" Target="../media/image8.tiff"/><Relationship Id="rId15" Type="http://schemas.openxmlformats.org/officeDocument/2006/relationships/image" Target="../media/image18.png"/><Relationship Id="rId10" Type="http://schemas.openxmlformats.org/officeDocument/2006/relationships/image" Target="../media/image13.png"/><Relationship Id="rId4" Type="http://schemas.openxmlformats.org/officeDocument/2006/relationships/image" Target="../media/image7.tiff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365760" y="411481"/>
            <a:ext cx="9348608" cy="929485"/>
          </a:xfrm>
        </p:spPr>
        <p:txBody>
          <a:bodyPr/>
          <a:lstStyle/>
          <a:p>
            <a:r>
              <a:rPr lang="en-US" dirty="0"/>
              <a:t>CANDLE Tutorial: </a:t>
            </a:r>
            <a:r>
              <a:rPr lang="en-US" dirty="0" smtClean="0"/>
              <a:t>Workflow Technologies</a:t>
            </a:r>
            <a:endParaRPr lang="en-US" i="1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>
              <a:spcBef>
                <a:spcPts val="1800"/>
              </a:spcBef>
            </a:pPr>
            <a:r>
              <a:rPr lang="en-US" dirty="0"/>
              <a:t>ECP Annual Meeting, Houston, TX</a:t>
            </a:r>
            <a:br>
              <a:rPr lang="en-US" dirty="0"/>
            </a:br>
            <a:r>
              <a:rPr lang="en-US" dirty="0"/>
              <a:t>January 2019</a:t>
            </a:r>
          </a:p>
          <a:p>
            <a:pPr>
              <a:spcBef>
                <a:spcPts val="1800"/>
              </a:spcBef>
            </a:pPr>
            <a:endParaRPr lang="en-US" b="1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b="1" dirty="0" smtClean="0"/>
              <a:t>Justin M Wozniak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 smtClean="0"/>
              <a:t>Data Science &amp; Learning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 smtClean="0"/>
              <a:t>Argonne National Laboratory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 smtClean="0"/>
              <a:t>woz@anl.gov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2000" dirty="0"/>
          </a:p>
        </p:txBody>
      </p:sp>
      <p:sp>
        <p:nvSpPr>
          <p:cNvPr id="6" name="Rectangle 5"/>
          <p:cNvSpPr/>
          <p:nvPr/>
        </p:nvSpPr>
        <p:spPr>
          <a:xfrm>
            <a:off x="8584134" y="6095144"/>
            <a:ext cx="2496068" cy="3139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600" dirty="0">
                <a:solidFill>
                  <a:schemeClr val="accent4"/>
                </a:solidFill>
                <a:hlinkClick r:id="rId2"/>
              </a:rPr>
              <a:t>www.ExascaleProject.org</a:t>
            </a:r>
            <a:endParaRPr lang="en-US" sz="16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47185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</a:t>
            </a:r>
            <a:r>
              <a:rPr lang="en-US" dirty="0" smtClean="0"/>
              <a:t>Data analysis workflow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761" y="1475740"/>
            <a:ext cx="5267406" cy="4047778"/>
          </a:xfrm>
        </p:spPr>
        <p:txBody>
          <a:bodyPr/>
          <a:lstStyle/>
          <a:p>
            <a:r>
              <a:rPr lang="en-US" sz="2000" dirty="0"/>
              <a:t>Split up the training data into subsets, iteratively train on most remaining subsets.  </a:t>
            </a:r>
          </a:p>
          <a:p>
            <a:r>
              <a:rPr lang="en-US" sz="2000" dirty="0"/>
              <a:t>Weight sharing from one subset to the next (incremental learning)</a:t>
            </a:r>
          </a:p>
          <a:p>
            <a:r>
              <a:rPr lang="en-US" sz="2000" dirty="0"/>
              <a:t>Allows for investigations into data quality and learning patterns</a:t>
            </a:r>
          </a:p>
          <a:p>
            <a:r>
              <a:rPr lang="en-US" sz="2000" dirty="0"/>
              <a:t>Could also boost performance by preventing overloading data ingest limits</a:t>
            </a:r>
          </a:p>
          <a:p>
            <a:r>
              <a:rPr lang="en-US" sz="2000" dirty="0"/>
              <a:t>Recursive calls define the datasets for train</a:t>
            </a:r>
          </a:p>
          <a:p>
            <a:r>
              <a:rPr lang="en-US" sz="2000" dirty="0"/>
              <a:t>Runs at large scale on Summit, ramp-up/down</a:t>
            </a:r>
          </a:p>
          <a:p>
            <a:endParaRPr lang="en-US" sz="2000" dirty="0"/>
          </a:p>
        </p:txBody>
      </p:sp>
      <p:pic>
        <p:nvPicPr>
          <p:cNvPr id="4" name="Picture 3" descr="C:\cygwin\home\wozniak\mcs\reports\2019\CODAR\Milestone 13 - CP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3383" y="1044010"/>
            <a:ext cx="5105883" cy="1870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5633167" y="3225836"/>
            <a:ext cx="6555658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run_stage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(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int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N, 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int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S, string this, 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int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stage, </a:t>
            </a:r>
            <a:endParaRPr lang="en-US" sz="1400" dirty="0" smtClean="0">
              <a:latin typeface="DejaVu Sans Mono" panose="020B0609030804020204" pitchFamily="49" charset="0"/>
              <a:ea typeface="DejaVu Sans Mono" panose="020B0609030804020204" pitchFamily="49" charset="0"/>
              <a:cs typeface="DejaVu Sans Mono" panose="020B0609030804020204" pitchFamily="49" charset="0"/>
            </a:endParaRP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en-US" sz="1400" dirty="0" smtClean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       void 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block</a:t>
            </a:r>
            <a:r>
              <a:rPr lang="en-US" sz="1400" dirty="0" smtClean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, 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string 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plan_id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) {</a:t>
            </a: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void parent = </a:t>
            </a:r>
            <a:r>
              <a:rPr lang="en-US" sz="1400" b="1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run_single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(this, stage, block, 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plan_id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);</a:t>
            </a: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if (stage &lt; S) {</a:t>
            </a: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  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foreach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id_child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in [1:N] {</a:t>
            </a: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    </a:t>
            </a:r>
            <a:r>
              <a:rPr lang="en-US" sz="1400" b="1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run_stage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(N, S, this+"."+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id_child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, stage+1, parent,</a:t>
            </a: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              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plan_id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, 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db_file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, 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runtype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);</a:t>
            </a: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  }}</a:t>
            </a: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}</a:t>
            </a:r>
          </a:p>
          <a:p>
            <a:endParaRPr lang="en-US" sz="1400" dirty="0">
              <a:latin typeface="DejaVu Sans Mono" panose="020B0609030804020204" pitchFamily="49" charset="0"/>
              <a:ea typeface="DejaVu Sans Mono" panose="020B0609030804020204" pitchFamily="49" charset="0"/>
              <a:cs typeface="DejaVu Sans Mono" panose="020B0609030804020204" pitchFamily="49" charset="0"/>
            </a:endParaRPr>
          </a:p>
          <a:p>
            <a:r>
              <a:rPr lang="en-US" sz="1400" b="1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run_single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(string node, 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int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stage, void block) {</a:t>
            </a: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json_fragment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= 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make_json_fragment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(node, stage);</a:t>
            </a: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json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= "{\"node\": \"%s\", %s}" % (node, 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json_fragment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);</a:t>
            </a: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block =&gt; </a:t>
            </a:r>
            <a:r>
              <a:rPr lang="en-US" sz="1400" b="1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obj</a:t>
            </a:r>
            <a:r>
              <a:rPr lang="en-US" sz="1400" b="1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(</a:t>
            </a:r>
            <a:r>
              <a:rPr lang="en-US" sz="1400" b="1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json</a:t>
            </a:r>
            <a:r>
              <a:rPr lang="en-US" sz="1400" b="1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, node);</a:t>
            </a: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}</a:t>
            </a:r>
          </a:p>
        </p:txBody>
      </p:sp>
      <p:pic>
        <p:nvPicPr>
          <p:cNvPr id="6" name="Picture 3" descr="C:\cygwin\home\wozniak\mcs\reports\2019\CODAR\plo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1254" y="4084324"/>
            <a:ext cx="4944364" cy="2119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9900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Advanced data management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760" y="1475739"/>
            <a:ext cx="6650337" cy="5130159"/>
          </a:xfrm>
        </p:spPr>
        <p:txBody>
          <a:bodyPr/>
          <a:lstStyle/>
          <a:p>
            <a:r>
              <a:rPr lang="en-US" sz="2000" b="1" dirty="0"/>
              <a:t>CANDLE </a:t>
            </a:r>
            <a:r>
              <a:rPr lang="en-US" sz="2000" dirty="0"/>
              <a:t>workflows produce a great number of medium-sized ML models</a:t>
            </a:r>
          </a:p>
          <a:p>
            <a:r>
              <a:rPr lang="en-US" sz="2000" b="1" dirty="0"/>
              <a:t>Goal:</a:t>
            </a:r>
            <a:r>
              <a:rPr lang="en-US" sz="2000" dirty="0"/>
              <a:t> Cache these on compute node storage for </a:t>
            </a:r>
            <a:r>
              <a:rPr lang="en-US" sz="2000" i="1" dirty="0"/>
              <a:t>possible</a:t>
            </a:r>
            <a:r>
              <a:rPr lang="en-US" sz="2000" dirty="0"/>
              <a:t> later use</a:t>
            </a:r>
          </a:p>
          <a:p>
            <a:r>
              <a:rPr lang="en-US" sz="2000" dirty="0"/>
              <a:t>Need to flush to global FS before end of run, but many models will be discarded</a:t>
            </a:r>
          </a:p>
          <a:p>
            <a:r>
              <a:rPr lang="en-US" sz="2000" b="1" dirty="0"/>
              <a:t>Accomplishment:</a:t>
            </a:r>
            <a:r>
              <a:rPr lang="en-US" sz="2000" dirty="0"/>
              <a:t> Integrated Swift/T workflow system used in CANDLE with DataSpaces client</a:t>
            </a:r>
          </a:p>
          <a:p>
            <a:r>
              <a:rPr lang="en-US" sz="2000" dirty="0"/>
              <a:t>Accelerate CANDLE workflow performance, enable novel training strategies (parameter sharing)</a:t>
            </a:r>
          </a:p>
          <a:p>
            <a:r>
              <a:rPr lang="en-US" sz="2000" dirty="0"/>
              <a:t>Provide an opportunity for workflow-based data analysis and I/O reduction</a:t>
            </a:r>
          </a:p>
          <a:p>
            <a:r>
              <a:rPr lang="en-US" sz="2000" dirty="0"/>
              <a:t>Demonstrate the utility of node-local storage for complex </a:t>
            </a:r>
            <a:r>
              <a:rPr lang="en-US" sz="2000" dirty="0" smtClean="0"/>
              <a:t>workflows</a:t>
            </a:r>
            <a:endParaRPr lang="en-US" sz="2000" dirty="0"/>
          </a:p>
        </p:txBody>
      </p:sp>
      <p:pic>
        <p:nvPicPr>
          <p:cNvPr id="4" name="Picture 2" descr="C:\cygwin\home\wozniak\collab\CANDLE-Papers\2017\AMD\CANDLE-3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9585" y="4429128"/>
            <a:ext cx="1735471" cy="1502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C:\cygwin\home\wozniak\mcs\pubs\materials\CODAR-img\CODAR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4212" y="4429128"/>
            <a:ext cx="1689918" cy="1457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ounded Rectangle 5"/>
          <p:cNvSpPr/>
          <p:nvPr/>
        </p:nvSpPr>
        <p:spPr>
          <a:xfrm>
            <a:off x="7629232" y="915312"/>
            <a:ext cx="3964898" cy="1184223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Swift/T training workflow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7747379" y="1427477"/>
            <a:ext cx="1578963" cy="944380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CANDLE</a:t>
            </a:r>
            <a:br>
              <a:rPr lang="en-US" sz="1400" dirty="0" smtClean="0">
                <a:solidFill>
                  <a:srgbClr val="000000"/>
                </a:solidFill>
              </a:rPr>
            </a:br>
            <a:r>
              <a:rPr lang="en-US" sz="1400" dirty="0" smtClean="0">
                <a:solidFill>
                  <a:srgbClr val="000000"/>
                </a:solidFill>
              </a:rPr>
              <a:t>benchmark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7876093" y="2099533"/>
            <a:ext cx="1578963" cy="389744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TensorFlow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9554943" y="1427477"/>
            <a:ext cx="1578963" cy="674555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CANDLE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9675745" y="1952129"/>
            <a:ext cx="1578963" cy="389744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TensorFlow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1224727" y="1591491"/>
            <a:ext cx="294619" cy="21073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2" name="TextBox 11"/>
          <p:cNvSpPr txBox="1"/>
          <p:nvPr/>
        </p:nvSpPr>
        <p:spPr>
          <a:xfrm>
            <a:off x="11176009" y="1449787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/>
              <a:t>…</a:t>
            </a:r>
            <a:endParaRPr lang="en-US" sz="1400" b="1" dirty="0"/>
          </a:p>
        </p:txBody>
      </p:sp>
      <p:sp>
        <p:nvSpPr>
          <p:cNvPr id="13" name="Flowchart: Magnetic Disk 12"/>
          <p:cNvSpPr/>
          <p:nvPr/>
        </p:nvSpPr>
        <p:spPr>
          <a:xfrm>
            <a:off x="7629232" y="3658509"/>
            <a:ext cx="3964898" cy="612648"/>
          </a:xfrm>
          <a:prstGeom prst="flowChartMagneticDisk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Parallel FS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7629232" y="3047660"/>
            <a:ext cx="3964898" cy="472191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DataSpaces Services</a:t>
            </a:r>
          </a:p>
        </p:txBody>
      </p:sp>
      <p:sp>
        <p:nvSpPr>
          <p:cNvPr id="15" name="Flowchart: Document 14"/>
          <p:cNvSpPr/>
          <p:nvPr/>
        </p:nvSpPr>
        <p:spPr>
          <a:xfrm>
            <a:off x="7947775" y="2736615"/>
            <a:ext cx="2226039" cy="434715"/>
          </a:xfrm>
          <a:prstGeom prst="flowChartDocumen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Good NN model</a:t>
            </a:r>
          </a:p>
        </p:txBody>
      </p:sp>
      <p:cxnSp>
        <p:nvCxnSpPr>
          <p:cNvPr id="16" name="Elbow Connector 15"/>
          <p:cNvCxnSpPr>
            <a:stCxn id="8" idx="2"/>
            <a:endCxn id="15" idx="0"/>
          </p:cNvCxnSpPr>
          <p:nvPr/>
        </p:nvCxnSpPr>
        <p:spPr>
          <a:xfrm rot="16200000" flipH="1">
            <a:off x="8739517" y="2415335"/>
            <a:ext cx="247337" cy="395220"/>
          </a:xfrm>
          <a:prstGeom prst="bentConnector3">
            <a:avLst/>
          </a:prstGeom>
          <a:ln w="12700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6"/>
          <p:cNvCxnSpPr>
            <a:stCxn id="15" idx="3"/>
            <a:endCxn id="10" idx="2"/>
          </p:cNvCxnSpPr>
          <p:nvPr/>
        </p:nvCxnSpPr>
        <p:spPr>
          <a:xfrm flipV="1">
            <a:off x="10173814" y="2341874"/>
            <a:ext cx="291413" cy="612099"/>
          </a:xfrm>
          <a:prstGeom prst="bentConnector2">
            <a:avLst/>
          </a:prstGeom>
          <a:ln w="12700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4840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 in exascale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Enable rapid prototyping via massive parallelism for new </a:t>
            </a:r>
            <a:r>
              <a:rPr lang="en-US" sz="2000" dirty="0" smtClean="0"/>
              <a:t>workflows</a:t>
            </a:r>
            <a:endParaRPr lang="en-US" sz="2000" dirty="0"/>
          </a:p>
          <a:p>
            <a:r>
              <a:rPr lang="en-US" sz="2000" dirty="0"/>
              <a:t>Quickly scale new methods from Python notebooks to </a:t>
            </a:r>
            <a:r>
              <a:rPr lang="en-US" sz="2000" dirty="0" smtClean="0"/>
              <a:t>supercomputers</a:t>
            </a:r>
            <a:endParaRPr lang="en-US" sz="2000" dirty="0"/>
          </a:p>
          <a:p>
            <a:r>
              <a:rPr lang="en-US" sz="2000" dirty="0"/>
              <a:t>Support quick ‘what if’ scenario evaluation for a range of questions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4" name="Rounded Rectangle 3"/>
          <p:cNvSpPr/>
          <p:nvPr/>
        </p:nvSpPr>
        <p:spPr>
          <a:xfrm>
            <a:off x="2148055" y="3355134"/>
            <a:ext cx="2004566" cy="1913479"/>
          </a:xfrm>
          <a:prstGeom prst="roundRect">
            <a:avLst>
              <a:gd name="adj" fmla="val 5600"/>
            </a:avLst>
          </a:prstGeom>
          <a:solidFill>
            <a:schemeClr val="tx2">
              <a:lumMod val="20000"/>
              <a:lumOff val="80000"/>
            </a:schemeClr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sz="2400" dirty="0" smtClean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Reusable,</a:t>
            </a:r>
          </a:p>
          <a:p>
            <a:pPr algn="ctr"/>
            <a:r>
              <a:rPr lang="en-US" sz="2400" dirty="0" smtClean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Extensible </a:t>
            </a:r>
          </a:p>
          <a:p>
            <a:pPr algn="ctr"/>
            <a:r>
              <a:rPr lang="en-US" sz="2400" dirty="0" smtClean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ApplicationModels</a:t>
            </a:r>
            <a:endParaRPr lang="en-US" sz="2400" dirty="0">
              <a:solidFill>
                <a:srgbClr val="00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4600893" y="3355133"/>
            <a:ext cx="2004566" cy="1913479"/>
          </a:xfrm>
          <a:prstGeom prst="roundRect">
            <a:avLst>
              <a:gd name="adj" fmla="val 5600"/>
            </a:avLst>
          </a:prstGeom>
          <a:solidFill>
            <a:schemeClr val="tx2">
              <a:lumMod val="20000"/>
              <a:lumOff val="80000"/>
            </a:schemeClr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sz="2400" dirty="0" smtClean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Reusable,</a:t>
            </a:r>
          </a:p>
          <a:p>
            <a:pPr algn="ctr"/>
            <a:r>
              <a:rPr lang="en-US" sz="2400" dirty="0" smtClean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Extensible </a:t>
            </a:r>
          </a:p>
          <a:p>
            <a:pPr algn="ctr"/>
            <a:r>
              <a:rPr lang="en-US" sz="2400" dirty="0" smtClean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Workflows</a:t>
            </a:r>
            <a:endParaRPr lang="en-US" sz="2400" dirty="0">
              <a:solidFill>
                <a:srgbClr val="00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7749957" y="3355134"/>
            <a:ext cx="2367119" cy="1913479"/>
          </a:xfrm>
          <a:prstGeom prst="roundRect">
            <a:avLst>
              <a:gd name="adj" fmla="val 5600"/>
            </a:avLst>
          </a:prstGeom>
          <a:solidFill>
            <a:schemeClr val="tx2">
              <a:lumMod val="20000"/>
              <a:lumOff val="80000"/>
            </a:schemeClr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sz="2400" dirty="0" smtClean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Reproducible,</a:t>
            </a:r>
          </a:p>
          <a:p>
            <a:pPr algn="ctr"/>
            <a:r>
              <a:rPr lang="en-US" sz="2400" dirty="0" smtClean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Rapid </a:t>
            </a:r>
          </a:p>
          <a:p>
            <a:pPr algn="ctr"/>
            <a:r>
              <a:rPr lang="en-US" sz="2400" dirty="0" smtClean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Science</a:t>
            </a:r>
            <a:endParaRPr lang="en-US" sz="2400" dirty="0">
              <a:solidFill>
                <a:srgbClr val="00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103641" y="3957930"/>
            <a:ext cx="49725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+</a:t>
            </a:r>
            <a:endParaRPr lang="en-US" sz="4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8" name="Right Arrow 7"/>
          <p:cNvSpPr/>
          <p:nvPr/>
        </p:nvSpPr>
        <p:spPr>
          <a:xfrm>
            <a:off x="6839007" y="4123207"/>
            <a:ext cx="660693" cy="327259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643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Thanks to the organizers</a:t>
            </a:r>
          </a:p>
          <a:p>
            <a:endParaRPr lang="en-US" dirty="0"/>
          </a:p>
          <a:p>
            <a:r>
              <a:rPr lang="en-US" dirty="0"/>
              <a:t>Code and guides:</a:t>
            </a:r>
          </a:p>
          <a:p>
            <a:pPr lvl="1"/>
            <a:r>
              <a:rPr lang="en-US" dirty="0"/>
              <a:t>CANDLE GitHub: https://github.com/ECP-CANDLE</a:t>
            </a:r>
          </a:p>
          <a:p>
            <a:pPr lvl="1"/>
            <a:r>
              <a:rPr lang="en-US" dirty="0"/>
              <a:t>Swift/T Home: http://swift-lang.org/Swift-T</a:t>
            </a:r>
          </a:p>
          <a:p>
            <a:pPr lvl="1"/>
            <a:r>
              <a:rPr lang="en-US" dirty="0"/>
              <a:t>EMEWS Tutorial: http://www.mcs.anl.gov/~emews/tutorial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3006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5447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Acknowledgments</a:t>
            </a:r>
            <a:endParaRPr lang="en-US" i="1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901357" y="1186533"/>
            <a:ext cx="10178845" cy="1718856"/>
          </a:xfrm>
        </p:spPr>
        <p:txBody>
          <a:bodyPr/>
          <a:lstStyle/>
          <a:p>
            <a:r>
              <a:rPr lang="en-US" i="1" dirty="0"/>
              <a:t>This research was supported by the </a:t>
            </a:r>
            <a:r>
              <a:rPr lang="en-US" i="1" dirty="0" err="1"/>
              <a:t>Exascale</a:t>
            </a:r>
            <a:r>
              <a:rPr lang="en-US" i="1" dirty="0"/>
              <a:t> Computing Project (ECP), Project Number: 17-SC-20-SC, a collaborative effort of two DOE organizations - the Office of Science and the National Nuclear Security Administration, responsible for the planning and preparation of a capable </a:t>
            </a:r>
            <a:r>
              <a:rPr lang="en-US" i="1" dirty="0" err="1"/>
              <a:t>exascale</a:t>
            </a:r>
            <a:r>
              <a:rPr lang="en-US" i="1" dirty="0"/>
              <a:t> ecosystem, including software, applications, hardware, advanced system engineering and early testbed platforms, to support the nation's </a:t>
            </a:r>
            <a:r>
              <a:rPr lang="en-US" i="1" dirty="0" err="1"/>
              <a:t>exascale</a:t>
            </a:r>
            <a:r>
              <a:rPr lang="en-US" i="1" dirty="0"/>
              <a:t> computing imperative.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8584134" y="6095144"/>
            <a:ext cx="2496068" cy="3139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600" dirty="0">
                <a:solidFill>
                  <a:schemeClr val="accent4"/>
                </a:solidFill>
                <a:hlinkClick r:id="rId2"/>
              </a:rPr>
              <a:t>www.ExascaleProject.org</a:t>
            </a:r>
            <a:endParaRPr lang="en-US" sz="16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41120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0E33EF4-7CD6-D546-972C-5F24984D66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Talk 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79DDA83B-D33A-1340-A2A9-75273506FE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Computing environment</a:t>
            </a:r>
          </a:p>
          <a:p>
            <a:r>
              <a:rPr lang="en-GB" dirty="0" smtClean="0"/>
              <a:t>Application </a:t>
            </a:r>
            <a:r>
              <a:rPr lang="en-GB" dirty="0"/>
              <a:t>cases </a:t>
            </a:r>
          </a:p>
          <a:p>
            <a:r>
              <a:rPr lang="en-GB" dirty="0" smtClean="0"/>
              <a:t>Workflow </a:t>
            </a:r>
            <a:r>
              <a:rPr lang="en-GB" dirty="0"/>
              <a:t>technologies</a:t>
            </a:r>
          </a:p>
          <a:p>
            <a:r>
              <a:rPr lang="en-GB" dirty="0" smtClean="0"/>
              <a:t>Performance </a:t>
            </a:r>
            <a:r>
              <a:rPr lang="en-GB" dirty="0"/>
              <a:t>results</a:t>
            </a:r>
          </a:p>
          <a:p>
            <a:r>
              <a:rPr lang="en-US" dirty="0" smtClean="0"/>
              <a:t>Next </a:t>
            </a:r>
            <a:r>
              <a:rPr lang="en-US" dirty="0"/>
              <a:t>steps</a:t>
            </a:r>
          </a:p>
        </p:txBody>
      </p:sp>
    </p:spTree>
    <p:extLst>
      <p:ext uri="{BB962C8B-B14F-4D97-AF65-F5344CB8AC3E}">
        <p14:creationId xmlns:p14="http://schemas.microsoft.com/office/powerpoint/2010/main" val="1014811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411480"/>
            <a:ext cx="11372473" cy="510909"/>
          </a:xfrm>
        </p:spPr>
        <p:txBody>
          <a:bodyPr/>
          <a:lstStyle/>
          <a:p>
            <a:r>
              <a:rPr lang="en-US" dirty="0"/>
              <a:t>Deep learning on </a:t>
            </a:r>
            <a:r>
              <a:rPr lang="en-US" dirty="0" smtClean="0"/>
              <a:t>supercomputers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760" y="1004935"/>
            <a:ext cx="7755198" cy="4518583"/>
          </a:xfrm>
        </p:spPr>
        <p:txBody>
          <a:bodyPr/>
          <a:lstStyle/>
          <a:p>
            <a:r>
              <a:rPr lang="en-US" dirty="0"/>
              <a:t>Steep learning curve with myriad technologies</a:t>
            </a:r>
          </a:p>
          <a:p>
            <a:endParaRPr lang="en-US" dirty="0"/>
          </a:p>
        </p:txBody>
      </p:sp>
      <p:sp>
        <p:nvSpPr>
          <p:cNvPr id="6" name="Slide Number Placeholder 4"/>
          <p:cNvSpPr txBox="1">
            <a:spLocks/>
          </p:cNvSpPr>
          <p:nvPr/>
        </p:nvSpPr>
        <p:spPr>
          <a:xfrm>
            <a:off x="4536889" y="6230449"/>
            <a:ext cx="457200" cy="18288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fld id="{AEFAAC5A-9C4F-4278-920D-DF2BAB595749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0BCC7D19-1796-9C43-8247-9EBA7F6C4729}"/>
              </a:ext>
            </a:extLst>
          </p:cNvPr>
          <p:cNvSpPr txBox="1">
            <a:spLocks/>
          </p:cNvSpPr>
          <p:nvPr/>
        </p:nvSpPr>
        <p:spPr>
          <a:xfrm>
            <a:off x="599061" y="1546722"/>
            <a:ext cx="6972074" cy="4800600"/>
          </a:xfrm>
          <a:prstGeom prst="rect">
            <a:avLst/>
          </a:prstGeom>
        </p:spPr>
        <p:txBody>
          <a:bodyPr/>
          <a:lstStyle>
            <a:lvl1pPr marL="173038" indent="-173038" algn="l" defTabSz="457200" rtl="0" eaLnBrk="1" latinLnBrk="0" hangingPunct="1">
              <a:spcBef>
                <a:spcPts val="600"/>
              </a:spcBef>
              <a:spcAft>
                <a:spcPts val="0"/>
              </a:spcAft>
              <a:buFont typeface="Wingdings" pitchFamily="2" charset="2"/>
              <a:buChar char="§"/>
              <a:defRPr sz="1800" kern="1200" baseline="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20700" indent="-236538" algn="l" defTabSz="457200" rtl="0" eaLnBrk="1" latinLnBrk="0" hangingPunct="1"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3275" indent="-187325" algn="l" defTabSz="457200" rtl="0" eaLnBrk="1" latinLnBrk="0" hangingPunct="1"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87438" indent="-171450" algn="l" defTabSz="457200" rtl="0" eaLnBrk="1" latinLnBrk="0" hangingPunct="1"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6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-171450" algn="l" defTabSz="457200" rtl="0" eaLnBrk="1" latinLnBrk="0" hangingPunct="1"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6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Workflow manager (Swift/T, EMEWS) ; Scheduler ;   Scripting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Deep learning (Keras, TensorFlow, Horovod)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Optimization algorithms (R, Python)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MPI implementation (MVAPICH, Open </a:t>
            </a:r>
            <a:r>
              <a:rPr lang="en-US" dirty="0"/>
              <a:t>MPI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49B30AE5-1474-B04F-8687-CE547BCDA9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8822" y="3213886"/>
            <a:ext cx="676039" cy="6645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99D844E4-5A3C-6B44-BDF8-83CEBD6005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7902" y="3213886"/>
            <a:ext cx="779775" cy="66458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D3AAAA3B-84C6-944B-9A10-03921EFC4C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3019" y="4383367"/>
            <a:ext cx="749820" cy="58111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1F9C2A78-EE08-A346-8012-FDD8A6F01B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4323" y="4383367"/>
            <a:ext cx="2124919" cy="71538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C8D987C2-24A5-8242-93B8-8B4707BF86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41193" y="5697473"/>
            <a:ext cx="1000934" cy="76923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54581249-537F-C54E-B87B-F3C08C6334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41565" y="5606614"/>
            <a:ext cx="902569" cy="84239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3565657C-E204-FF40-9B5C-1AC1C551E05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8074" y="1957025"/>
            <a:ext cx="1268590" cy="681867"/>
          </a:xfrm>
          <a:prstGeom prst="rect">
            <a:avLst/>
          </a:prstGeom>
        </p:spPr>
      </p:pic>
      <p:pic>
        <p:nvPicPr>
          <p:cNvPr id="15" name="Picture 2" descr="C:\cygwin\home\wozniak\mcs\pubs\materials\Swift-T-logo\Swift-T-logo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0186" y="1957025"/>
            <a:ext cx="1486656" cy="775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AutoShape 2" descr="Image result for slurm logo"/>
          <p:cNvSpPr>
            <a:spLocks noChangeAspect="1" noChangeArrowheads="1"/>
          </p:cNvSpPr>
          <p:nvPr/>
        </p:nvSpPr>
        <p:spPr bwMode="auto">
          <a:xfrm>
            <a:off x="2447113" y="-296864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9" name="Picture 7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5889" y="1890968"/>
            <a:ext cx="917461" cy="8393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11" descr="https://bashlogo.com/img/logo/png/full_colored_dark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2330" y="1962069"/>
            <a:ext cx="1585062" cy="686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4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2048" y="3145330"/>
            <a:ext cx="801692" cy="8016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19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7014" y="5680946"/>
            <a:ext cx="1613991" cy="6937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Picture 22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872" y="4422986"/>
            <a:ext cx="1512778" cy="599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4" descr="https://github.com/mlr-org/mlr/raw/master/man/figures/logo_navbar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5066" y="4328136"/>
            <a:ext cx="1143000" cy="600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Rectangle 29"/>
          <p:cNvSpPr/>
          <p:nvPr/>
        </p:nvSpPr>
        <p:spPr>
          <a:xfrm>
            <a:off x="10191982" y="5581973"/>
            <a:ext cx="8515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etc. 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30635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prstClr val="black"/>
                </a:solidFill>
              </a:rPr>
              <a:t>CANDLE/Supervisor Goals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>
                <a:solidFill>
                  <a:prstClr val="black"/>
                </a:solidFill>
              </a:rPr>
              <a:t>Develop an exascale deep learning environment for cancer</a:t>
            </a:r>
          </a:p>
          <a:p>
            <a:r>
              <a:rPr lang="en-US" sz="2000" dirty="0" smtClean="0">
                <a:solidFill>
                  <a:prstClr val="black"/>
                </a:solidFill>
              </a:rPr>
              <a:t>Building </a:t>
            </a:r>
            <a:r>
              <a:rPr lang="en-US" sz="2000" dirty="0">
                <a:solidFill>
                  <a:prstClr val="black"/>
                </a:solidFill>
              </a:rPr>
              <a:t>on open source deep learning frameworks</a:t>
            </a:r>
          </a:p>
          <a:p>
            <a:r>
              <a:rPr lang="en-US" sz="2000" dirty="0" smtClean="0">
                <a:solidFill>
                  <a:prstClr val="black"/>
                </a:solidFill>
              </a:rPr>
              <a:t>Optimization </a:t>
            </a:r>
            <a:r>
              <a:rPr lang="en-US" sz="2000" dirty="0">
                <a:solidFill>
                  <a:prstClr val="black"/>
                </a:solidFill>
              </a:rPr>
              <a:t>for CORAL and exascale platforms</a:t>
            </a:r>
          </a:p>
          <a:p>
            <a:r>
              <a:rPr lang="en-US" sz="2000" dirty="0" smtClean="0">
                <a:solidFill>
                  <a:prstClr val="black"/>
                </a:solidFill>
              </a:rPr>
              <a:t>Support </a:t>
            </a:r>
            <a:r>
              <a:rPr lang="en-US" sz="2000" dirty="0">
                <a:solidFill>
                  <a:prstClr val="black"/>
                </a:solidFill>
              </a:rPr>
              <a:t>all three </a:t>
            </a:r>
            <a:r>
              <a:rPr lang="en-US" sz="2000" dirty="0" smtClean="0">
                <a:solidFill>
                  <a:prstClr val="black"/>
                </a:solidFill>
              </a:rPr>
              <a:t>Pilot </a:t>
            </a:r>
            <a:r>
              <a:rPr lang="en-US" sz="2000" dirty="0">
                <a:solidFill>
                  <a:prstClr val="black"/>
                </a:solidFill>
              </a:rPr>
              <a:t>project needs for deep learning</a:t>
            </a:r>
          </a:p>
          <a:p>
            <a:r>
              <a:rPr lang="en-US" sz="2000" dirty="0" smtClean="0">
                <a:solidFill>
                  <a:prstClr val="black"/>
                </a:solidFill>
              </a:rPr>
              <a:t>Collaborate </a:t>
            </a:r>
            <a:r>
              <a:rPr lang="en-US" sz="2000" dirty="0">
                <a:solidFill>
                  <a:prstClr val="black"/>
                </a:solidFill>
              </a:rPr>
              <a:t>with DOE computing centers, HPC vendors and ECP co-design and software technology projects </a:t>
            </a:r>
          </a:p>
          <a:p>
            <a:r>
              <a:rPr lang="en-US" sz="2000" dirty="0" smtClean="0"/>
              <a:t>Mission </a:t>
            </a:r>
            <a:r>
              <a:rPr lang="en-US" sz="2000" dirty="0"/>
              <a:t>statement: Enable the most challenging deep learning problems in cancer research to run on the most capable supercomputers in the DOE</a:t>
            </a:r>
          </a:p>
          <a:p>
            <a:r>
              <a:rPr lang="en-US" sz="2000" dirty="0" smtClean="0"/>
              <a:t>Provide </a:t>
            </a:r>
            <a:r>
              <a:rPr lang="en-US" sz="2000" dirty="0"/>
              <a:t>a path forward for machine learning applications at the largest scale…</a:t>
            </a:r>
          </a:p>
          <a:p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5573880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CANDLE/Supervisor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760" y="1475740"/>
            <a:ext cx="11369809" cy="4762690"/>
          </a:xfrm>
        </p:spPr>
        <p:txBody>
          <a:bodyPr/>
          <a:lstStyle/>
          <a:p>
            <a:r>
              <a:rPr lang="en-US" sz="2000" dirty="0"/>
              <a:t>CANDLE/Supervisor consists of several high-level workflows:</a:t>
            </a:r>
          </a:p>
          <a:p>
            <a:pPr lvl="1"/>
            <a:r>
              <a:rPr lang="en-US" sz="2000" dirty="0"/>
              <a:t>Capable of modifying/controlling application parameters dynamically as the workflow progresses and training runs complete</a:t>
            </a:r>
          </a:p>
          <a:p>
            <a:pPr lvl="1"/>
            <a:r>
              <a:rPr lang="en-US" sz="2000" dirty="0"/>
              <a:t>Distribute work across large computing infrastructure, manage progress</a:t>
            </a:r>
          </a:p>
          <a:p>
            <a:r>
              <a:rPr lang="en-US" sz="2000" dirty="0"/>
              <a:t>Underlying applications are Python programs that use </a:t>
            </a:r>
            <a:r>
              <a:rPr lang="en-US" sz="2000" dirty="0" smtClean="0"/>
              <a:t>Keras/TensorFlow</a:t>
            </a:r>
            <a:endParaRPr lang="en-US" sz="2000" dirty="0"/>
          </a:p>
          <a:p>
            <a:r>
              <a:rPr lang="en-US" sz="2000" dirty="0"/>
              <a:t>“User code” shown in </a:t>
            </a:r>
            <a:r>
              <a:rPr lang="en-US" sz="2000" dirty="0" smtClean="0"/>
              <a:t>blue</a:t>
            </a:r>
          </a:p>
          <a:p>
            <a:endParaRPr lang="en-US" sz="2000" dirty="0"/>
          </a:p>
          <a:p>
            <a:r>
              <a:rPr lang="en-US" sz="2000" dirty="0" smtClean="0"/>
              <a:t>“Provided tools” </a:t>
            </a:r>
            <a:r>
              <a:rPr lang="en-US" sz="2000" dirty="0"/>
              <a:t>shown in </a:t>
            </a:r>
            <a:r>
              <a:rPr lang="en-US" sz="2000" dirty="0" smtClean="0"/>
              <a:t>white</a:t>
            </a:r>
          </a:p>
          <a:p>
            <a:endParaRPr lang="en-US" sz="2000" dirty="0"/>
          </a:p>
          <a:p>
            <a:r>
              <a:rPr lang="en-US" sz="2000" dirty="0"/>
              <a:t>New studies would be </a:t>
            </a:r>
            <a:r>
              <a:rPr lang="en-US" sz="2000" dirty="0" smtClean="0"/>
              <a:t>developed </a:t>
            </a:r>
            <a:r>
              <a:rPr lang="en-US" sz="2000" dirty="0"/>
              <a:t>by </a:t>
            </a:r>
            <a:br>
              <a:rPr lang="en-US" sz="2000" dirty="0"/>
            </a:br>
            <a:r>
              <a:rPr lang="en-US" sz="2000" dirty="0"/>
              <a:t>modifying the </a:t>
            </a:r>
            <a:r>
              <a:rPr lang="en-US" sz="2000" dirty="0" smtClean="0"/>
              <a:t>blue sections</a:t>
            </a:r>
            <a:endParaRPr lang="en-US" sz="2000" dirty="0"/>
          </a:p>
          <a:p>
            <a:endParaRPr lang="en-US" sz="2000" dirty="0"/>
          </a:p>
        </p:txBody>
      </p:sp>
      <p:pic>
        <p:nvPicPr>
          <p:cNvPr id="1026" name="Picture 2" descr="C:\cygwin\home\wozniak\collab\CANDLE-Tutorials\2020\ECP\slides\Block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0928" y="3507295"/>
            <a:ext cx="5158486" cy="2345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21650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CANDLE/Supervisor Implementation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760" y="1475740"/>
            <a:ext cx="6564879" cy="4047778"/>
          </a:xfrm>
        </p:spPr>
        <p:txBody>
          <a:bodyPr/>
          <a:lstStyle/>
          <a:p>
            <a:r>
              <a:rPr lang="en-US" sz="2000" dirty="0"/>
              <a:t>Runs start with a test script</a:t>
            </a:r>
          </a:p>
          <a:p>
            <a:r>
              <a:rPr lang="en-US" sz="2000" dirty="0"/>
              <a:t>CFG scripts </a:t>
            </a:r>
            <a:r>
              <a:rPr lang="en-US" sz="2000" dirty="0" smtClean="0"/>
              <a:t>contain settings </a:t>
            </a:r>
            <a:r>
              <a:rPr lang="en-US" sz="2000" dirty="0"/>
              <a:t>for a system</a:t>
            </a:r>
            <a:br>
              <a:rPr lang="en-US" sz="2000" dirty="0"/>
            </a:br>
            <a:r>
              <a:rPr lang="en-US" sz="2000" dirty="0"/>
              <a:t>or parameters for a </a:t>
            </a:r>
            <a:r>
              <a:rPr lang="en-US" sz="2000" dirty="0" smtClean="0"/>
              <a:t>given </a:t>
            </a:r>
            <a:r>
              <a:rPr lang="en-US" sz="2000" dirty="0"/>
              <a:t>study </a:t>
            </a:r>
            <a:br>
              <a:rPr lang="en-US" sz="2000" dirty="0"/>
            </a:br>
            <a:r>
              <a:rPr lang="en-US" sz="2000" dirty="0"/>
              <a:t>(e.g., search space)</a:t>
            </a:r>
          </a:p>
          <a:p>
            <a:r>
              <a:rPr lang="en-US" sz="2000" dirty="0"/>
              <a:t>Reusable site settings</a:t>
            </a:r>
          </a:p>
          <a:p>
            <a:r>
              <a:rPr lang="en-US" sz="2000" dirty="0"/>
              <a:t>The workflow </a:t>
            </a:r>
            <a:r>
              <a:rPr lang="en-US" sz="2000" dirty="0" smtClean="0"/>
              <a:t>shell script </a:t>
            </a:r>
            <a:r>
              <a:rPr lang="en-US" sz="2000" dirty="0"/>
              <a:t>sets up the run</a:t>
            </a:r>
          </a:p>
          <a:p>
            <a:r>
              <a:rPr lang="en-US" sz="2000" dirty="0"/>
              <a:t>Swift/T launches and </a:t>
            </a:r>
            <a:r>
              <a:rPr lang="en-US" sz="2000" dirty="0" smtClean="0"/>
              <a:t>manages </a:t>
            </a:r>
            <a:r>
              <a:rPr lang="en-US" sz="2000" dirty="0"/>
              <a:t>the workflow</a:t>
            </a:r>
          </a:p>
          <a:p>
            <a:r>
              <a:rPr lang="en-US" sz="2000" dirty="0"/>
              <a:t>Reusable Model </a:t>
            </a:r>
            <a:r>
              <a:rPr lang="en-US" sz="2000" dirty="0" smtClean="0"/>
              <a:t>scripts set </a:t>
            </a:r>
            <a:r>
              <a:rPr lang="en-US" sz="2000" dirty="0"/>
              <a:t>up each app run</a:t>
            </a:r>
          </a:p>
          <a:p>
            <a:r>
              <a:rPr lang="en-US" sz="2000" dirty="0"/>
              <a:t>The DL app uses </a:t>
            </a:r>
            <a:r>
              <a:rPr lang="en-US" sz="2000" dirty="0" smtClean="0"/>
              <a:t>Keras/TF </a:t>
            </a:r>
            <a:r>
              <a:rPr lang="en-US" sz="2000" dirty="0"/>
              <a:t>plus CANDLE </a:t>
            </a:r>
            <a:br>
              <a:rPr lang="en-US" sz="2000" dirty="0"/>
            </a:br>
            <a:r>
              <a:rPr lang="en-US" sz="2000" dirty="0"/>
              <a:t>Python </a:t>
            </a:r>
            <a:r>
              <a:rPr lang="en-US" sz="2000" dirty="0" smtClean="0"/>
              <a:t>libraries</a:t>
            </a:r>
            <a:endParaRPr lang="en-US" sz="2000" dirty="0"/>
          </a:p>
          <a:p>
            <a:endParaRPr lang="en-US" sz="2000" dirty="0"/>
          </a:p>
        </p:txBody>
      </p:sp>
      <p:pic>
        <p:nvPicPr>
          <p:cNvPr id="4" name="Picture 2" descr="C:\cygwin\home\wozniak\collab\papers\candle\2019\CompBioMed\slides\Cod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8273" y="1434461"/>
            <a:ext cx="6032500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29882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C:\cygwin\home\wozniak\collab\papers\candle\2019\CompBioMed\slides\plo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2102" y="4238714"/>
            <a:ext cx="5021632" cy="2510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</a:t>
            </a:r>
            <a:r>
              <a:rPr lang="en-US" dirty="0" smtClean="0"/>
              <a:t>Robustness </a:t>
            </a:r>
            <a:r>
              <a:rPr lang="en-US" dirty="0"/>
              <a:t>under noise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761" y="1475739"/>
            <a:ext cx="6214501" cy="4757233"/>
          </a:xfrm>
        </p:spPr>
        <p:txBody>
          <a:bodyPr/>
          <a:lstStyle/>
          <a:p>
            <a:r>
              <a:rPr lang="en-US" sz="2000" dirty="0"/>
              <a:t>Simple parameter sweep- measure impact of bad data injection into NT3 model</a:t>
            </a:r>
          </a:p>
          <a:p>
            <a:r>
              <a:rPr lang="en-US" sz="2000" dirty="0"/>
              <a:t>Workflow script loops over range of noise levels and trials </a:t>
            </a:r>
          </a:p>
          <a:p>
            <a:r>
              <a:rPr lang="en-US" sz="2000" dirty="0"/>
              <a:t>Parallel loops expose all work to the system concurrently</a:t>
            </a:r>
          </a:p>
          <a:p>
            <a:r>
              <a:rPr lang="en-US" sz="2000" dirty="0"/>
              <a:t>JSON fragment is assembled with CANDLE hyperparameters </a:t>
            </a:r>
          </a:p>
          <a:p>
            <a:r>
              <a:rPr lang="en-US" sz="2000" dirty="0"/>
              <a:t>CANDLE </a:t>
            </a:r>
            <a:r>
              <a:rPr lang="en-US" sz="2000" b="1" dirty="0" err="1"/>
              <a:t>obj</a:t>
            </a:r>
            <a:r>
              <a:rPr lang="en-US" sz="2000" b="1" dirty="0"/>
              <a:t>() </a:t>
            </a:r>
            <a:r>
              <a:rPr lang="en-US" sz="2000" dirty="0"/>
              <a:t>function invokes the model scripts to run NT3</a:t>
            </a:r>
          </a:p>
          <a:p>
            <a:r>
              <a:rPr lang="en-US" sz="2000" dirty="0"/>
              <a:t>Resulting validation accuracy is simply printed to the </a:t>
            </a:r>
            <a:r>
              <a:rPr lang="en-US" sz="2000" dirty="0" smtClean="0"/>
              <a:t>screen</a:t>
            </a:r>
          </a:p>
          <a:p>
            <a:r>
              <a:rPr lang="en-US" sz="2000" dirty="0" smtClean="0"/>
              <a:t>This will be a topic for the hands-on session</a:t>
            </a:r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4" name="Rectangle 3"/>
          <p:cNvSpPr/>
          <p:nvPr/>
        </p:nvSpPr>
        <p:spPr>
          <a:xfrm>
            <a:off x="6746904" y="1218806"/>
            <a:ext cx="5268483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float 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noise_levels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[] = [0:num_noises];</a:t>
            </a:r>
          </a:p>
          <a:p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int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trials[]       </a:t>
            </a:r>
            <a:r>
              <a:rPr lang="en-US" sz="1400" dirty="0" smtClean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= 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[0:num_trials-1];</a:t>
            </a:r>
          </a:p>
          <a:p>
            <a:endParaRPr lang="en-US" sz="1400" dirty="0">
              <a:latin typeface="DejaVu Sans Mono" panose="020B0609030804020204" pitchFamily="49" charset="0"/>
              <a:ea typeface="DejaVu Sans Mono" panose="020B0609030804020204" pitchFamily="49" charset="0"/>
              <a:cs typeface="DejaVu Sans Mono" panose="020B0609030804020204" pitchFamily="49" charset="0"/>
            </a:endParaRPr>
          </a:p>
          <a:p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foreach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level, 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i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in </a:t>
            </a:r>
            <a:r>
              <a:rPr lang="en-US" sz="1400" dirty="0" err="1" smtClean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noise_levels</a:t>
            </a:r>
            <a:r>
              <a:rPr lang="en-US" sz="1400" dirty="0" smtClean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{</a:t>
            </a:r>
            <a:endParaRPr lang="en-US" sz="1400" dirty="0">
              <a:latin typeface="DejaVu Sans Mono" panose="020B0609030804020204" pitchFamily="49" charset="0"/>
              <a:ea typeface="DejaVu Sans Mono" panose="020B0609030804020204" pitchFamily="49" charset="0"/>
              <a:cs typeface="DejaVu Sans Mono" panose="020B0609030804020204" pitchFamily="49" charset="0"/>
            </a:endParaRP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foreach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trial, j in </a:t>
            </a:r>
            <a:r>
              <a:rPr lang="en-US" sz="1400" dirty="0" smtClean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trials   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{</a:t>
            </a: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  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run_id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= "%02i-%02i" % (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i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, j</a:t>
            </a:r>
            <a:r>
              <a:rPr lang="en-US" sz="1400" dirty="0" smtClean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);</a:t>
            </a: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en-US" sz="1400" dirty="0" smtClean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 </a:t>
            </a:r>
            <a:r>
              <a:rPr lang="en-US" sz="1400" dirty="0" err="1" smtClean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json</a:t>
            </a:r>
            <a:r>
              <a:rPr lang="en-US" sz="1400" dirty="0" smtClean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= 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"{\"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noise_level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\":%f}"%</a:t>
            </a:r>
            <a:r>
              <a:rPr lang="en-US" sz="1400" dirty="0" err="1" smtClean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noise_level</a:t>
            </a:r>
            <a:r>
              <a:rPr lang="en-US" sz="1400" dirty="0" smtClean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;</a:t>
            </a:r>
            <a:endParaRPr lang="en-US" sz="1400" dirty="0">
              <a:latin typeface="DejaVu Sans Mono" panose="020B0609030804020204" pitchFamily="49" charset="0"/>
              <a:ea typeface="DejaVu Sans Mono" panose="020B0609030804020204" pitchFamily="49" charset="0"/>
              <a:cs typeface="DejaVu Sans Mono" panose="020B0609030804020204" pitchFamily="49" charset="0"/>
            </a:endParaRP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  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noise_level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= level * 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noise_step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;</a:t>
            </a: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  result = </a:t>
            </a:r>
            <a:r>
              <a:rPr lang="en-US" sz="1400" b="1" dirty="0" err="1" smtClean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obj</a:t>
            </a:r>
            <a:r>
              <a:rPr lang="en-US" sz="1400" b="1" dirty="0" smtClean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(</a:t>
            </a:r>
            <a:r>
              <a:rPr lang="en-US" sz="1400" b="1" dirty="0" err="1" smtClean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json</a:t>
            </a:r>
            <a:r>
              <a:rPr lang="en-US" sz="1400" b="1" dirty="0" smtClean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, </a:t>
            </a:r>
            <a:r>
              <a:rPr lang="en-US" sz="1400" b="1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run_id</a:t>
            </a:r>
            <a:r>
              <a:rPr lang="en-US" sz="1400" b="1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);</a:t>
            </a: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  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printf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("result %s : noise %0.3f : %s", </a:t>
            </a:r>
            <a:endParaRPr lang="en-US" sz="1400" dirty="0" smtClean="0">
              <a:latin typeface="DejaVu Sans Mono" panose="020B0609030804020204" pitchFamily="49" charset="0"/>
              <a:ea typeface="DejaVu Sans Mono" panose="020B0609030804020204" pitchFamily="49" charset="0"/>
              <a:cs typeface="DejaVu Sans Mono" panose="020B0609030804020204" pitchFamily="49" charset="0"/>
            </a:endParaRP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en-US" sz="1400" dirty="0" smtClean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        </a:t>
            </a:r>
            <a:r>
              <a:rPr lang="en-US" sz="1400" dirty="0" err="1" smtClean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run_id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, 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noise_level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, result);</a:t>
            </a: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}</a:t>
            </a: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}</a:t>
            </a:r>
          </a:p>
        </p:txBody>
      </p:sp>
      <p:sp>
        <p:nvSpPr>
          <p:cNvPr id="6" name="Rectangle 5"/>
          <p:cNvSpPr/>
          <p:nvPr/>
        </p:nvSpPr>
        <p:spPr>
          <a:xfrm>
            <a:off x="7341704" y="5586642"/>
            <a:ext cx="6092825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All runs on ALCF </a:t>
            </a:r>
            <a:r>
              <a:rPr lang="en-US" i="1" dirty="0"/>
              <a:t>Theta,</a:t>
            </a:r>
            <a:br>
              <a:rPr lang="en-US" i="1" dirty="0"/>
            </a:br>
            <a:r>
              <a:rPr lang="en-US" dirty="0"/>
              <a:t>4,392-node Xeon Phi system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6655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Hyperparameter optimization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761" y="1475740"/>
            <a:ext cx="6120497" cy="4047778"/>
          </a:xfrm>
        </p:spPr>
        <p:txBody>
          <a:bodyPr/>
          <a:lstStyle/>
          <a:p>
            <a:r>
              <a:rPr lang="en-US" sz="2000" dirty="0"/>
              <a:t>Search for the best combination of hyperparameters for a given DL app- neuron counts, functions, etc.</a:t>
            </a:r>
          </a:p>
          <a:p>
            <a:r>
              <a:rPr lang="en-US" sz="2000" dirty="0"/>
              <a:t>Optimize for validation loss, a measure of error</a:t>
            </a:r>
          </a:p>
          <a:p>
            <a:r>
              <a:rPr lang="en-US" sz="2000" dirty="0"/>
              <a:t>Use an external R library to perform the optimization</a:t>
            </a:r>
          </a:p>
          <a:p>
            <a:r>
              <a:rPr lang="en-US" sz="2000" dirty="0"/>
              <a:t>Iteratively receive trial hyperparameters, evaluate them with the </a:t>
            </a:r>
            <a:r>
              <a:rPr lang="en-US" sz="2000" dirty="0" err="1"/>
              <a:t>obj</a:t>
            </a:r>
            <a:r>
              <a:rPr lang="en-US" sz="2000" dirty="0"/>
              <a:t>() function, return results</a:t>
            </a:r>
          </a:p>
          <a:p>
            <a:r>
              <a:rPr lang="en-US" sz="2000" dirty="0"/>
              <a:t>Algorithm terminates after convergence or iteration limit</a:t>
            </a:r>
          </a:p>
          <a:p>
            <a:endParaRPr lang="en-US" sz="2000" dirty="0"/>
          </a:p>
        </p:txBody>
      </p:sp>
      <p:sp>
        <p:nvSpPr>
          <p:cNvPr id="4" name="Rectangle 3"/>
          <p:cNvSpPr/>
          <p:nvPr/>
        </p:nvSpPr>
        <p:spPr>
          <a:xfrm>
            <a:off x="6789633" y="1176810"/>
            <a:ext cx="5268483" cy="41857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for (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boolean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b = true, 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int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i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= 1;</a:t>
            </a: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   b;      b=c, 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i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= 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i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+ 1) {</a:t>
            </a: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string 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params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=  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EQR_get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(ME);</a:t>
            </a: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boolean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c;</a:t>
            </a:r>
          </a:p>
          <a:p>
            <a:endParaRPr lang="en-US" sz="1400" dirty="0">
              <a:latin typeface="DejaVu Sans Mono" panose="020B0609030804020204" pitchFamily="49" charset="0"/>
              <a:ea typeface="DejaVu Sans Mono" panose="020B0609030804020204" pitchFamily="49" charset="0"/>
              <a:cs typeface="DejaVu Sans Mono" panose="020B0609030804020204" pitchFamily="49" charset="0"/>
            </a:endParaRP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if (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params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== "DONE") {</a:t>
            </a: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  string finals =  </a:t>
            </a:r>
            <a:r>
              <a:rPr lang="en-US" sz="1400" b="1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EQR_get</a:t>
            </a:r>
            <a:r>
              <a:rPr lang="en-US" sz="1400" b="1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(ME);</a:t>
            </a: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en-US" sz="1400" dirty="0" smtClean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 c 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= false;</a:t>
            </a: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} else {</a:t>
            </a: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  string 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param_array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[] = split(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params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, ";");</a:t>
            </a: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  string results[];</a:t>
            </a: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  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foreach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param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, j in 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param_array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{</a:t>
            </a: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    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run_id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= </a:t>
            </a:r>
            <a:r>
              <a:rPr lang="en-US" sz="1400" dirty="0" smtClean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"%</a:t>
            </a:r>
            <a:r>
              <a:rPr lang="en-US" sz="1400" dirty="0" err="1" smtClean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i</a:t>
            </a:r>
            <a:r>
              <a:rPr lang="en-US" sz="1400" dirty="0" smtClean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_%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i</a:t>
            </a:r>
            <a:r>
              <a:rPr lang="en-US" sz="1400" dirty="0" smtClean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_%</a:t>
            </a:r>
            <a:r>
              <a:rPr lang="en-US" sz="1400" dirty="0" err="1" smtClean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i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" % (</a:t>
            </a:r>
            <a:r>
              <a:rPr lang="en-US" sz="1400" dirty="0" smtClean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restart, </a:t>
            </a:r>
            <a:r>
              <a:rPr lang="en-US" sz="1400" dirty="0" err="1" smtClean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i</a:t>
            </a:r>
            <a:r>
              <a:rPr lang="en-US" sz="1400" dirty="0" smtClean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, j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);</a:t>
            </a: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    results[j] = </a:t>
            </a:r>
            <a:r>
              <a:rPr lang="en-US" sz="1400" b="1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obj</a:t>
            </a:r>
            <a:r>
              <a:rPr lang="en-US" sz="1400" b="1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(</a:t>
            </a:r>
            <a:r>
              <a:rPr lang="en-US" sz="1400" b="1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param</a:t>
            </a:r>
            <a:r>
              <a:rPr lang="en-US" sz="1400" b="1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, </a:t>
            </a:r>
            <a:r>
              <a:rPr lang="en-US" sz="1400" b="1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run_id</a:t>
            </a:r>
            <a:r>
              <a:rPr lang="en-US" sz="1400" b="1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);</a:t>
            </a: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  }</a:t>
            </a: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  string result = join(results, ";");</a:t>
            </a: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  </a:t>
            </a:r>
            <a:r>
              <a:rPr lang="en-US" sz="1400" b="1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EQR_put</a:t>
            </a:r>
            <a:r>
              <a:rPr lang="en-US" sz="1400" b="1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(ME, result)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=&gt; c = true;</a:t>
            </a: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}</a:t>
            </a: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}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0770" y="3269690"/>
            <a:ext cx="4846207" cy="286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425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EMEWS workflow 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7567" y="1393356"/>
            <a:ext cx="5618284" cy="3322221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829995" y="4763451"/>
            <a:ext cx="6784308" cy="1524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2500" lnSpcReduction="10000"/>
          </a:bodyPr>
          <a:lstStyle>
            <a:lvl1pPr marL="230188" indent="-230188" algn="l" rtl="0" eaLnBrk="1" fontAlgn="base" hangingPunct="1">
              <a:lnSpc>
                <a:spcPct val="90000"/>
              </a:lnSpc>
              <a:spcBef>
                <a:spcPts val="14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25475" indent="-279400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-230188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144588" indent="-173038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–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482725" indent="-222250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500" smtClean="0"/>
              <a:t>The core novel contributions of EMEWS are shown in green, these allow the Swift script to access a running </a:t>
            </a:r>
            <a:r>
              <a:rPr lang="en-US" sz="1500" b="1" smtClean="0"/>
              <a:t>Model Exploration</a:t>
            </a:r>
            <a:r>
              <a:rPr lang="en-US" sz="1500" b="1" smtClean="0">
                <a:solidFill>
                  <a:srgbClr val="000000"/>
                </a:solidFill>
              </a:rPr>
              <a:t> (ME)</a:t>
            </a:r>
            <a:r>
              <a:rPr lang="en-US" sz="1500" smtClean="0"/>
              <a:t> algorithm, and create an </a:t>
            </a:r>
            <a:r>
              <a:rPr lang="en-US" sz="1500" b="1" smtClean="0">
                <a:solidFill>
                  <a:srgbClr val="000000"/>
                </a:solidFill>
              </a:rPr>
              <a:t>inversion of control</a:t>
            </a:r>
            <a:r>
              <a:rPr lang="en-US" sz="1500" smtClean="0"/>
              <a:t> </a:t>
            </a:r>
            <a:r>
              <a:rPr lang="en-US" sz="1500" b="1" smtClean="0"/>
              <a:t>(IoC)</a:t>
            </a:r>
            <a:r>
              <a:rPr lang="en-US" sz="1500" smtClean="0"/>
              <a:t> workflow</a:t>
            </a:r>
          </a:p>
          <a:p>
            <a:r>
              <a:rPr lang="en-US" sz="1500" smtClean="0"/>
              <a:t>Both green and blue boxes accept</a:t>
            </a:r>
            <a:r>
              <a:rPr lang="en-US" sz="1500" b="1" smtClean="0">
                <a:solidFill>
                  <a:srgbClr val="000000"/>
                </a:solidFill>
              </a:rPr>
              <a:t> existing, generic multi-language code-</a:t>
            </a:r>
            <a:br>
              <a:rPr lang="en-US" sz="1500" b="1" smtClean="0">
                <a:solidFill>
                  <a:srgbClr val="000000"/>
                </a:solidFill>
              </a:rPr>
            </a:br>
            <a:r>
              <a:rPr lang="en-US" sz="1500" smtClean="0">
                <a:solidFill>
                  <a:srgbClr val="000000"/>
                </a:solidFill>
              </a:rPr>
              <a:t>could be anything; we use </a:t>
            </a:r>
            <a:r>
              <a:rPr lang="en-US" sz="1500" b="1" smtClean="0">
                <a:solidFill>
                  <a:srgbClr val="007836"/>
                </a:solidFill>
              </a:rPr>
              <a:t>optimization </a:t>
            </a:r>
            <a:r>
              <a:rPr lang="en-US" sz="1500" smtClean="0">
                <a:solidFill>
                  <a:srgbClr val="000000"/>
                </a:solidFill>
              </a:rPr>
              <a:t>and </a:t>
            </a:r>
            <a:r>
              <a:rPr lang="en-US" sz="1500" b="1" smtClean="0">
                <a:solidFill>
                  <a:srgbClr val="0070C0"/>
                </a:solidFill>
              </a:rPr>
              <a:t>deep learning modules</a:t>
            </a:r>
          </a:p>
          <a:p>
            <a:r>
              <a:rPr lang="en-US" sz="1500" b="1" smtClean="0">
                <a:solidFill>
                  <a:srgbClr val="000000"/>
                </a:solidFill>
              </a:rPr>
              <a:t>http://emews.org</a:t>
            </a:r>
          </a:p>
          <a:p>
            <a:endParaRPr lang="en-US" sz="15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9854" y="3558312"/>
            <a:ext cx="1094364" cy="2139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24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resentations (Wide Screen)">
  <a:themeElements>
    <a:clrScheme name="ECP color palette">
      <a:dk1>
        <a:sysClr val="windowText" lastClr="000000"/>
      </a:dk1>
      <a:lt1>
        <a:sysClr val="window" lastClr="FFFFFF"/>
      </a:lt1>
      <a:dk2>
        <a:srgbClr val="266092"/>
      </a:dk2>
      <a:lt2>
        <a:srgbClr val="FFFFFF"/>
      </a:lt2>
      <a:accent1>
        <a:srgbClr val="266092"/>
      </a:accent1>
      <a:accent2>
        <a:srgbClr val="84B641"/>
      </a:accent2>
      <a:accent3>
        <a:srgbClr val="43B1E5"/>
      </a:accent3>
      <a:accent4>
        <a:srgbClr val="DA1F28"/>
      </a:accent4>
      <a:accent5>
        <a:srgbClr val="CC9900"/>
      </a:accent5>
      <a:accent6>
        <a:srgbClr val="0070B9"/>
      </a:accent6>
      <a:hlink>
        <a:srgbClr val="A03123"/>
      </a:hlink>
      <a:folHlink>
        <a:srgbClr val="00000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>
          <a:solidFill>
            <a:schemeClr val="accent1"/>
          </a:solidFill>
        </a:ln>
        <a:effectLst/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/>
      </a:spPr>
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lnSpc>
            <a:spcPct val="90000"/>
          </a:lnSpc>
          <a:defRPr dirty="0" smtClean="0">
            <a:solidFill>
              <a:schemeClr val="tx1"/>
            </a:solidFill>
          </a:defRPr>
        </a:defPPr>
      </a:lstStyle>
      <a:style>
        <a:lnRef idx="0">
          <a:schemeClr val="accent1"/>
        </a:lnRef>
        <a:fillRef idx="3">
          <a:schemeClr val="accent1"/>
        </a:fillRef>
        <a:effectRef idx="3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 algn="ctr">
          <a:lnSpc>
            <a:spcPct val="90000"/>
          </a:lnSpc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CANDLELib_ECP_2019" id="{8C0C58F9-E13D-C749-9CD8-D6ACD55E54AE}" vid="{C7F1EDA4-5412-C244-BA03-3C19A48BF1E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93156C96291C349BBF8B640319D465D" ma:contentTypeVersion="0" ma:contentTypeDescription="Create a new document." ma:contentTypeScope="" ma:versionID="8a71be8d30b42e8e74cf70a4a4cbda4c">
  <xsd:schema xmlns:xsd="http://www.w3.org/2001/XMLSchema" xmlns:p="http://schemas.microsoft.com/office/2006/metadata/properties" targetNamespace="http://schemas.microsoft.com/office/2006/metadata/properties" ma:root="true" ma:fieldsID="4aeb20c0e3442673af7ee10786458764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85F602D-FF92-4BDD-B4C2-093468CCF75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customXml/itemProps2.xml><?xml version="1.0" encoding="utf-8"?>
<ds:datastoreItem xmlns:ds="http://schemas.openxmlformats.org/officeDocument/2006/customXml" ds:itemID="{A50EC660-24D0-43A0-AE5E-E274115E726B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19E20559-B232-4371-8690-E3D8007EDB8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24813</TotalTime>
  <Words>1075</Words>
  <Application>Microsoft Office PowerPoint</Application>
  <PresentationFormat>Custom</PresentationFormat>
  <Paragraphs>170</Paragraphs>
  <Slides>15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Presentations (Wide Screen)</vt:lpstr>
      <vt:lpstr>CANDLE Tutorial: Workflow Technologies</vt:lpstr>
      <vt:lpstr>Talk Outline</vt:lpstr>
      <vt:lpstr>Deep learning on supercomputers</vt:lpstr>
      <vt:lpstr>CANDLE/Supervisor Goals</vt:lpstr>
      <vt:lpstr>CANDLE/Supervisor overview</vt:lpstr>
      <vt:lpstr>CANDLE/Supervisor Implementation</vt:lpstr>
      <vt:lpstr>Example: Robustness under noise</vt:lpstr>
      <vt:lpstr>Example: Hyperparameter optimization</vt:lpstr>
      <vt:lpstr>EMEWS workflow structure</vt:lpstr>
      <vt:lpstr>Example: Data analysis workflow</vt:lpstr>
      <vt:lpstr>Advanced data management</vt:lpstr>
      <vt:lpstr>Next steps in exascale learning</vt:lpstr>
      <vt:lpstr>Thanks</vt:lpstr>
      <vt:lpstr>Questions?</vt:lpstr>
      <vt:lpstr>Acknowledgments</vt:lpstr>
    </vt:vector>
  </TitlesOfParts>
  <Company>ORNL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Roy, Donna Jo</dc:creator>
  <cp:lastModifiedBy>Justin Wozniak</cp:lastModifiedBy>
  <cp:revision>470</cp:revision>
  <cp:lastPrinted>2019-01-14T20:07:20Z</cp:lastPrinted>
  <dcterms:created xsi:type="dcterms:W3CDTF">2015-03-03T13:47:39Z</dcterms:created>
  <dcterms:modified xsi:type="dcterms:W3CDTF">2020-02-03T18:27:33Z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0x010100693156C96291C349BBF8B640319D465D</vt:lpwstr>
  </property>
</Properties>
</file>